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Lst>
  <p:notesMasterIdLst>
    <p:notesMasterId r:id="rId18"/>
  </p:notesMasterIdLst>
  <p:handoutMasterIdLst>
    <p:handoutMasterId r:id="rId19"/>
  </p:handoutMasterIdLst>
  <p:sldIdLst>
    <p:sldId id="256" r:id="rId2"/>
    <p:sldId id="261" r:id="rId3"/>
    <p:sldId id="263" r:id="rId4"/>
    <p:sldId id="306" r:id="rId5"/>
    <p:sldId id="265" r:id="rId6"/>
    <p:sldId id="307" r:id="rId7"/>
    <p:sldId id="308" r:id="rId8"/>
    <p:sldId id="309" r:id="rId9"/>
    <p:sldId id="310" r:id="rId10"/>
    <p:sldId id="311" r:id="rId11"/>
    <p:sldId id="312" r:id="rId12"/>
    <p:sldId id="313" r:id="rId13"/>
    <p:sldId id="314" r:id="rId14"/>
    <p:sldId id="315" r:id="rId15"/>
    <p:sldId id="277" r:id="rId16"/>
    <p:sldId id="279" r:id="rId17"/>
  </p:sldIdLst>
  <p:sldSz cx="12192000" cy="6858000"/>
  <p:notesSz cx="6858000" cy="9144000"/>
  <p:defaultTextStyle>
    <a:defPPr rtl="0">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CB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3707" autoAdjust="0"/>
  </p:normalViewPr>
  <p:slideViewPr>
    <p:cSldViewPr snapToGrid="0">
      <p:cViewPr varScale="1">
        <p:scale>
          <a:sx n="67" d="100"/>
          <a:sy n="67" d="100"/>
        </p:scale>
        <p:origin x="524" y="5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t>2021/12/25</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t>‹#›</a:t>
            </a:fld>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636342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pPr/>
              <a:t>2021/12/25</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pPr/>
              <a:t>‹#›</a:t>
            </a:fld>
            <a:endParaRPr lang="zh-CN" altLang="en-US" dirty="0"/>
          </a:p>
        </p:txBody>
      </p:sp>
    </p:spTree>
    <p:extLst>
      <p:ext uri="{BB962C8B-B14F-4D97-AF65-F5344CB8AC3E}">
        <p14:creationId xmlns:p14="http://schemas.microsoft.com/office/powerpoint/2010/main" val="966495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1522683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528657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46962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7860472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9900466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49765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1546221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686776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254543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032030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0318076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8" name="直接连接符​​ 7"/>
          <p:cNvCxnSpPr>
            <a:cxnSpLocks/>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85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817245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2219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285284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07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t>2021/12/25</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534525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t>2021/12/25</a:t>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168006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t>2021/12/25</a:t>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97527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t>2021/12/25</a:t>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17020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t>2021/12/25</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455246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t>2021/12/25</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415071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t>2021/12/25</a:t>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76196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a:xfrm>
            <a:off x="417195" y="901426"/>
            <a:ext cx="9966960" cy="2926080"/>
          </a:xfrm>
        </p:spPr>
        <p:txBody>
          <a:bodyPr rtlCol="0">
            <a:normAutofit/>
          </a:bodyPr>
          <a:lstStyle/>
          <a:p>
            <a:pPr rtl="0"/>
            <a:r>
              <a:rPr lang="en-US" altLang="zh-CN" dirty="0">
                <a:latin typeface="Microsoft YaHei UI" panose="020B0503020204020204" pitchFamily="34" charset="-122"/>
                <a:ea typeface="Microsoft YaHei UI" panose="020B0503020204020204" pitchFamily="34" charset="-122"/>
              </a:rPr>
              <a:t>26.</a:t>
            </a:r>
            <a:r>
              <a:rPr lang="zh-CN" altLang="en-US" dirty="0">
                <a:latin typeface="Microsoft YaHei UI" panose="020B0503020204020204" pitchFamily="34" charset="-122"/>
                <a:ea typeface="Microsoft YaHei UI" panose="020B0503020204020204" pitchFamily="34" charset="-122"/>
              </a:rPr>
              <a:t>礼多人不怪</a:t>
            </a:r>
          </a:p>
        </p:txBody>
      </p:sp>
    </p:spTree>
    <p:extLst>
      <p:ext uri="{BB962C8B-B14F-4D97-AF65-F5344CB8AC3E}">
        <p14:creationId xmlns:p14="http://schemas.microsoft.com/office/powerpoint/2010/main" val="616906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468116" y="338638"/>
            <a:ext cx="11095234" cy="1135380"/>
          </a:xfrm>
        </p:spPr>
        <p:txBody>
          <a:bodyPr rtlCol="0"/>
          <a:lstStyle/>
          <a:p>
            <a:pPr rtl="0"/>
            <a:r>
              <a:rPr lang="en-US" altLang="zh-CN" dirty="0"/>
              <a:t>26.5.</a:t>
            </a:r>
            <a:r>
              <a:rPr lang="zh-CN" altLang="en-US" dirty="0"/>
              <a:t>跨文化交际中如何避免文化误判的出现？</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normAutofit/>
          </a:bodyPr>
          <a:lstStyle/>
          <a:p>
            <a:pPr marL="45720" indent="457200" algn="just">
              <a:lnSpc>
                <a:spcPct val="200000"/>
              </a:lnSpc>
              <a:buNone/>
            </a:pPr>
            <a:r>
              <a:rPr lang="zh-CN" altLang="en-US" sz="2000" dirty="0"/>
              <a:t> </a:t>
            </a:r>
            <a:endParaRPr lang="en-GB" altLang="zh-CN" sz="2000" dirty="0"/>
          </a:p>
        </p:txBody>
      </p:sp>
      <p:sp>
        <p:nvSpPr>
          <p:cNvPr id="7" name="文本框 6">
            <a:extLst>
              <a:ext uri="{FF2B5EF4-FFF2-40B4-BE49-F238E27FC236}">
                <a16:creationId xmlns:a16="http://schemas.microsoft.com/office/drawing/2014/main" id="{48071AFE-A279-468B-88C3-68BD33C5E5CC}"/>
              </a:ext>
            </a:extLst>
          </p:cNvPr>
          <p:cNvSpPr txBox="1"/>
          <p:nvPr/>
        </p:nvSpPr>
        <p:spPr>
          <a:xfrm>
            <a:off x="942976" y="1298721"/>
            <a:ext cx="10001249" cy="4911857"/>
          </a:xfrm>
          <a:prstGeom prst="rect">
            <a:avLst/>
          </a:prstGeom>
          <a:noFill/>
        </p:spPr>
        <p:txBody>
          <a:bodyPr wrap="square">
            <a:spAutoFit/>
          </a:bodyPr>
          <a:lstStyle/>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瑞士当代哲学家艾尔马</a:t>
            </a:r>
            <a:r>
              <a:rPr lang="en-US" altLang="zh-CN" sz="20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sz="20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哈伦斯坦（</a:t>
            </a:r>
            <a:r>
              <a:rPr lang="fr-FR" altLang="zh-CN" sz="20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Holenstein 2003</a:t>
            </a:r>
            <a:r>
              <a:rPr lang="zh-CN" altLang="fr-FR" sz="20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sz="20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就如何避免跨文化误解提出了十二条规则：</a:t>
            </a:r>
            <a:endParaRPr lang="en-US" altLang="zh-CN" sz="20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endParaRPr>
          </a:p>
          <a:p>
            <a:pPr indent="457200">
              <a:lnSpc>
                <a:spcPct val="150000"/>
              </a:lnSpc>
            </a:pPr>
            <a:r>
              <a:rPr lang="zh-CN" altLang="en-US"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en-US" altLang="zh-CN"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1</a:t>
            </a:r>
            <a:r>
              <a:rPr lang="zh-CN" altLang="en-US"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sz="1900" dirty="0">
                <a:solidFill>
                  <a:schemeClr val="accent1"/>
                </a:solidFill>
                <a:latin typeface="楷体" panose="02010609060101010101" pitchFamily="49" charset="-122"/>
                <a:ea typeface="楷体" panose="02010609060101010101" pitchFamily="49" charset="-122"/>
                <a:sym typeface="Wingdings 2" panose="05020102010507070707" pitchFamily="18" charset="2"/>
              </a:rPr>
              <a:t>逻辑合理性原则</a:t>
            </a:r>
            <a:r>
              <a:rPr lang="zh-CN" altLang="en-US"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fr-FR" altLang="zh-CN" sz="19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Rule of logical rationality</a:t>
            </a:r>
            <a:r>
              <a:rPr lang="zh-CN" altLang="fr-FR"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即不要认为异域文化或语言是不合逻辑的。</a:t>
            </a:r>
          </a:p>
          <a:p>
            <a:pPr indent="457200">
              <a:lnSpc>
                <a:spcPct val="150000"/>
              </a:lnSpc>
            </a:pPr>
            <a:r>
              <a:rPr lang="zh-CN" altLang="en-US"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en-US" altLang="zh-CN"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2</a:t>
            </a:r>
            <a:r>
              <a:rPr lang="zh-CN" altLang="en-US"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sz="1900" dirty="0">
                <a:solidFill>
                  <a:schemeClr val="accent1"/>
                </a:solidFill>
                <a:latin typeface="楷体" panose="02010609060101010101" pitchFamily="49" charset="-122"/>
                <a:ea typeface="楷体" panose="02010609060101010101" pitchFamily="49" charset="-122"/>
                <a:sym typeface="Wingdings 2" panose="05020102010507070707" pitchFamily="18" charset="2"/>
              </a:rPr>
              <a:t>目的合理性原则（功能原则）（</a:t>
            </a:r>
            <a:r>
              <a:rPr lang="fr-FR" altLang="zh-CN" sz="19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Rule of teleological rationality</a:t>
            </a:r>
            <a:r>
              <a:rPr lang="zh-CN" altLang="fr-FR" sz="19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a:t>
            </a:r>
            <a:r>
              <a:rPr lang="fr-FR" altLang="zh-CN" sz="19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or functionality rule)</a:t>
            </a:r>
            <a:r>
              <a:rPr lang="zh-CN" altLang="fr-FR"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即语言的使用都带有目的性。 </a:t>
            </a:r>
          </a:p>
          <a:p>
            <a:pPr indent="457200">
              <a:lnSpc>
                <a:spcPct val="150000"/>
              </a:lnSpc>
            </a:pPr>
            <a:r>
              <a:rPr lang="zh-CN" altLang="en-US"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en-US" altLang="zh-CN"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3</a:t>
            </a:r>
            <a:r>
              <a:rPr lang="zh-CN" altLang="en-US"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sz="1900" dirty="0">
                <a:solidFill>
                  <a:schemeClr val="accent1"/>
                </a:solidFill>
                <a:latin typeface="楷体" panose="02010609060101010101" pitchFamily="49" charset="-122"/>
                <a:ea typeface="楷体" panose="02010609060101010101" pitchFamily="49" charset="-122"/>
                <a:sym typeface="Wingdings 2" panose="05020102010507070707" pitchFamily="18" charset="2"/>
              </a:rPr>
              <a:t>人性原则（天性原则</a:t>
            </a:r>
            <a:r>
              <a:rPr lang="zh-CN" altLang="en-US"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fr-FR" altLang="zh-CN" sz="19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Humanity rule, or naturalness rule)</a:t>
            </a:r>
            <a:r>
              <a:rPr lang="zh-CN" altLang="fr-FR"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即文化都是符合人性的。 </a:t>
            </a:r>
          </a:p>
          <a:p>
            <a:pPr indent="457200">
              <a:lnSpc>
                <a:spcPct val="150000"/>
              </a:lnSpc>
            </a:pPr>
            <a:r>
              <a:rPr lang="zh-CN" altLang="en-US"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en-US" altLang="zh-CN"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4</a:t>
            </a:r>
            <a:r>
              <a:rPr lang="zh-CN" altLang="en-US"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sz="1900" dirty="0">
                <a:solidFill>
                  <a:schemeClr val="accent1"/>
                </a:solidFill>
                <a:latin typeface="楷体" panose="02010609060101010101" pitchFamily="49" charset="-122"/>
                <a:ea typeface="楷体" panose="02010609060101010101" pitchFamily="49" charset="-122"/>
                <a:sym typeface="Wingdings 2" panose="05020102010507070707" pitchFamily="18" charset="2"/>
              </a:rPr>
              <a:t>“我们也如此”的原则（</a:t>
            </a:r>
            <a:r>
              <a:rPr lang="fr-FR" altLang="zh-CN" sz="19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Nos-quoque rule</a:t>
            </a:r>
            <a:r>
              <a:rPr lang="zh-CN" altLang="fr-FR" sz="19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a:t>
            </a:r>
            <a:r>
              <a:rPr lang="fr-FR" altLang="zh-CN" sz="19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we-do-it-too-rule</a:t>
            </a:r>
            <a:r>
              <a:rPr lang="fr-FR" altLang="zh-CN"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fr-FR"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即“我们也这么干，我们也是这样的人”。 </a:t>
            </a:r>
          </a:p>
          <a:p>
            <a:pPr indent="457200">
              <a:lnSpc>
                <a:spcPct val="150000"/>
              </a:lnSpc>
            </a:pPr>
            <a:r>
              <a:rPr lang="zh-CN" altLang="en-US"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en-US" altLang="zh-CN"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5</a:t>
            </a:r>
            <a:r>
              <a:rPr lang="zh-CN" altLang="en-US"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sz="1900" dirty="0">
                <a:solidFill>
                  <a:schemeClr val="accent1"/>
                </a:solidFill>
                <a:latin typeface="楷体" panose="02010609060101010101" pitchFamily="49" charset="-122"/>
                <a:ea typeface="楷体" panose="02010609060101010101" pitchFamily="49" charset="-122"/>
                <a:sym typeface="Wingdings 2" panose="05020102010507070707" pitchFamily="18" charset="2"/>
              </a:rPr>
              <a:t>你们也如 此 ” 的 原 则 </a:t>
            </a:r>
            <a:r>
              <a:rPr lang="zh-CN" altLang="en-US"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fr-FR" altLang="zh-CN" sz="19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Vos-quoque rule</a:t>
            </a:r>
            <a:r>
              <a:rPr lang="zh-CN" altLang="fr-FR" sz="19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a:t>
            </a:r>
            <a:r>
              <a:rPr lang="fr-FR" altLang="zh-CN" sz="19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you-do-it-too-rule</a:t>
            </a:r>
            <a:r>
              <a:rPr lang="fr-FR" altLang="zh-CN"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fr-FR"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sz="19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即 “你们也这么干 ，你们也是这样的人 ”。 </a:t>
            </a:r>
          </a:p>
        </p:txBody>
      </p:sp>
    </p:spTree>
    <p:extLst>
      <p:ext uri="{BB962C8B-B14F-4D97-AF65-F5344CB8AC3E}">
        <p14:creationId xmlns:p14="http://schemas.microsoft.com/office/powerpoint/2010/main" val="42114268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468116" y="338638"/>
            <a:ext cx="11095234" cy="1135380"/>
          </a:xfrm>
        </p:spPr>
        <p:txBody>
          <a:bodyPr rtlCol="0"/>
          <a:lstStyle/>
          <a:p>
            <a:pPr rtl="0"/>
            <a:r>
              <a:rPr lang="en-US" altLang="zh-CN" dirty="0"/>
              <a:t>26.5.</a:t>
            </a:r>
            <a:r>
              <a:rPr lang="zh-CN" altLang="en-US" dirty="0"/>
              <a:t>跨文化交际中如何避免文化误判的出现？</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normAutofit/>
          </a:bodyPr>
          <a:lstStyle/>
          <a:p>
            <a:pPr marL="45720" indent="457200" algn="just">
              <a:lnSpc>
                <a:spcPct val="200000"/>
              </a:lnSpc>
              <a:buNone/>
            </a:pPr>
            <a:r>
              <a:rPr lang="zh-CN" altLang="en-US" sz="2000" dirty="0"/>
              <a:t> </a:t>
            </a:r>
            <a:endParaRPr lang="en-GB" altLang="zh-CN" sz="2000" dirty="0"/>
          </a:p>
        </p:txBody>
      </p:sp>
      <p:sp>
        <p:nvSpPr>
          <p:cNvPr id="7" name="文本框 6">
            <a:extLst>
              <a:ext uri="{FF2B5EF4-FFF2-40B4-BE49-F238E27FC236}">
                <a16:creationId xmlns:a16="http://schemas.microsoft.com/office/drawing/2014/main" id="{48071AFE-A279-468B-88C3-68BD33C5E5CC}"/>
              </a:ext>
            </a:extLst>
          </p:cNvPr>
          <p:cNvSpPr txBox="1"/>
          <p:nvPr/>
        </p:nvSpPr>
        <p:spPr>
          <a:xfrm>
            <a:off x="942976" y="1298721"/>
            <a:ext cx="10001249" cy="5070747"/>
          </a:xfrm>
          <a:prstGeom prst="rect">
            <a:avLst/>
          </a:prstGeom>
          <a:noFill/>
        </p:spPr>
        <p:txBody>
          <a:bodyPr wrap="square">
            <a:spAutoFit/>
          </a:bodyPr>
          <a:lstStyle/>
          <a:p>
            <a:pPr indent="457200">
              <a:lnSpc>
                <a:spcPct val="150000"/>
              </a:lnSpc>
            </a:pP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en-US" altLang="zh-CN"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6</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dirty="0">
                <a:solidFill>
                  <a:schemeClr val="accent1"/>
                </a:solidFill>
                <a:latin typeface="楷体" panose="02010609060101010101" pitchFamily="49" charset="-122"/>
                <a:ea typeface="楷体" panose="02010609060101010101" pitchFamily="49" charset="-122"/>
                <a:sym typeface="Wingdings 2" panose="05020102010507070707" pitchFamily="18" charset="2"/>
              </a:rPr>
              <a:t>反对隐性种族主义原则 </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fr-FR" altLang="zh-CN"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Anti-crypto-racism rule</a:t>
            </a:r>
            <a:r>
              <a:rPr lang="zh-CN" altLang="fr-FR"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显性种族主义没有了市场，隐蔽了起来，因此需要反对隐性种族主义。 </a:t>
            </a:r>
          </a:p>
          <a:p>
            <a:pPr indent="457200">
              <a:lnSpc>
                <a:spcPct val="150000"/>
              </a:lnSpc>
            </a:pP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en-US" altLang="zh-CN"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7</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dirty="0">
                <a:solidFill>
                  <a:schemeClr val="accent1"/>
                </a:solidFill>
                <a:latin typeface="楷体" panose="02010609060101010101" pitchFamily="49" charset="-122"/>
                <a:ea typeface="楷体" panose="02010609060101010101" pitchFamily="49" charset="-122"/>
                <a:sym typeface="Wingdings 2" panose="05020102010507070707" pitchFamily="18" charset="2"/>
              </a:rPr>
              <a:t>尊重人格原则</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fr-FR" altLang="zh-CN"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Personality rule</a:t>
            </a:r>
            <a:r>
              <a:rPr lang="zh-CN" altLang="fr-FR"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即研究某个群体要尊重人格 ，不能把这个群体仅看着是研究对象。 </a:t>
            </a:r>
          </a:p>
          <a:p>
            <a:pPr indent="457200">
              <a:lnSpc>
                <a:spcPct val="150000"/>
              </a:lnSpc>
            </a:pP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en-US" altLang="zh-CN"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8</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dirty="0">
                <a:solidFill>
                  <a:schemeClr val="accent1"/>
                </a:solidFill>
                <a:latin typeface="楷体" panose="02010609060101010101" pitchFamily="49" charset="-122"/>
                <a:ea typeface="楷体" panose="02010609060101010101" pitchFamily="49" charset="-122"/>
                <a:sym typeface="Wingdings 2" panose="05020102010507070707" pitchFamily="18" charset="2"/>
              </a:rPr>
              <a:t>主观性原则</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fr-FR" altLang="zh-CN"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Subjectivity rule</a:t>
            </a:r>
            <a:r>
              <a:rPr lang="zh-CN" altLang="fr-FR"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 </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人们可能会夸大自己或者异域文化的优点，或者贬低自己的或者异域文化，人们在认识文化时带有主观性。 </a:t>
            </a:r>
          </a:p>
          <a:p>
            <a:pPr indent="457200">
              <a:lnSpc>
                <a:spcPct val="150000"/>
              </a:lnSpc>
            </a:pP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en-US" altLang="zh-CN"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9</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dirty="0">
                <a:solidFill>
                  <a:schemeClr val="accent1"/>
                </a:solidFill>
                <a:latin typeface="楷体" panose="02010609060101010101" pitchFamily="49" charset="-122"/>
                <a:ea typeface="楷体" panose="02010609060101010101" pitchFamily="49" charset="-122"/>
                <a:sym typeface="Wingdings 2" panose="05020102010507070707" pitchFamily="18" charset="2"/>
              </a:rPr>
              <a:t>本体</a:t>
            </a:r>
            <a:r>
              <a:rPr lang="en-US" altLang="zh-CN" dirty="0">
                <a:solidFill>
                  <a:schemeClr val="accent1"/>
                </a:solidFill>
                <a:latin typeface="楷体" panose="02010609060101010101" pitchFamily="49" charset="-122"/>
                <a:ea typeface="楷体" panose="02010609060101010101" pitchFamily="49" charset="-122"/>
                <a:sym typeface="Wingdings 2" panose="05020102010507070707" pitchFamily="18" charset="2"/>
              </a:rPr>
              <a:t>-</a:t>
            </a:r>
            <a:r>
              <a:rPr lang="zh-CN" altLang="en-US" dirty="0">
                <a:solidFill>
                  <a:schemeClr val="accent1"/>
                </a:solidFill>
                <a:latin typeface="楷体" panose="02010609060101010101" pitchFamily="49" charset="-122"/>
                <a:ea typeface="楷体" panose="02010609060101010101" pitchFamily="49" charset="-122"/>
                <a:sym typeface="Wingdings 2" panose="05020102010507070707" pitchFamily="18" charset="2"/>
              </a:rPr>
              <a:t>道义原则（“是”与“应该是”原则</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fr-FR" altLang="zh-CN"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Ontologydeontology rule</a:t>
            </a:r>
            <a:r>
              <a:rPr lang="zh-CN" altLang="fr-FR"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a:t>
            </a:r>
            <a:r>
              <a:rPr lang="fr-FR" altLang="zh-CN"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or IS versus OUGHT)</a:t>
            </a:r>
            <a:r>
              <a:rPr lang="zh-CN" altLang="fr-FR"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即行为规范或者书本上的文化描写不一定与实际相符。 </a:t>
            </a:r>
          </a:p>
          <a:p>
            <a:pPr indent="457200">
              <a:lnSpc>
                <a:spcPct val="150000"/>
              </a:lnSpc>
            </a:pP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en-US" altLang="zh-CN"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10</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dirty="0">
                <a:solidFill>
                  <a:schemeClr val="accent1"/>
                </a:solidFill>
                <a:latin typeface="楷体" panose="02010609060101010101" pitchFamily="49" charset="-122"/>
                <a:ea typeface="楷体" panose="02010609060101010101" pitchFamily="49" charset="-122"/>
                <a:sym typeface="Wingdings 2" panose="05020102010507070707" pitchFamily="18" charset="2"/>
              </a:rPr>
              <a:t>反对极端化原则（反对文化二元论原则</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fr-FR" altLang="zh-CN"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Depolarization rule</a:t>
            </a:r>
            <a:r>
              <a:rPr lang="zh-CN" altLang="fr-FR"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a:t>
            </a:r>
            <a:r>
              <a:rPr lang="fr-FR" altLang="zh-CN"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or rule against cultural dualism)</a:t>
            </a:r>
            <a:r>
              <a:rPr lang="zh-CN" altLang="fr-FR"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即反对从一个极端走向另一个极端。 </a:t>
            </a:r>
          </a:p>
          <a:p>
            <a:pPr indent="457200">
              <a:lnSpc>
                <a:spcPct val="150000"/>
              </a:lnSpc>
            </a:pP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en-US" altLang="zh-CN"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11</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dirty="0">
                <a:solidFill>
                  <a:schemeClr val="accent1"/>
                </a:solidFill>
                <a:latin typeface="楷体" panose="02010609060101010101" pitchFamily="49" charset="-122"/>
                <a:ea typeface="楷体" panose="02010609060101010101" pitchFamily="49" charset="-122"/>
                <a:sym typeface="Wingdings 2" panose="05020102010507070707" pitchFamily="18" charset="2"/>
              </a:rPr>
              <a:t>非同质性原则</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fr-FR" altLang="zh-CN"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Non-homogeneity rule</a:t>
            </a:r>
            <a:r>
              <a:rPr lang="zh-CN" altLang="fr-FR"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即文化是多样的。 </a:t>
            </a:r>
          </a:p>
          <a:p>
            <a:pPr indent="457200">
              <a:lnSpc>
                <a:spcPct val="150000"/>
              </a:lnSpc>
            </a:pP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en-US" altLang="zh-CN"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12</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dirty="0">
                <a:solidFill>
                  <a:schemeClr val="accent1"/>
                </a:solidFill>
                <a:latin typeface="楷体" panose="02010609060101010101" pitchFamily="49" charset="-122"/>
                <a:ea typeface="楷体" panose="02010609060101010101" pitchFamily="49" charset="-122"/>
                <a:sym typeface="Wingdings 2" panose="05020102010507070707" pitchFamily="18" charset="2"/>
              </a:rPr>
              <a:t>不可知原则</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fr-FR" altLang="zh-CN"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sym typeface="Wingdings 2" panose="05020102010507070707" pitchFamily="18" charset="2"/>
              </a:rPr>
              <a:t>Agnosticism rule</a:t>
            </a:r>
            <a:r>
              <a:rPr lang="zh-CN" altLang="fr-FR"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即有些文化现象是找不到答案的</a:t>
            </a:r>
            <a:r>
              <a:rPr lang="zh-CN" altLang="en-US" sz="20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p>
        </p:txBody>
      </p:sp>
    </p:spTree>
    <p:extLst>
      <p:ext uri="{BB962C8B-B14F-4D97-AF65-F5344CB8AC3E}">
        <p14:creationId xmlns:p14="http://schemas.microsoft.com/office/powerpoint/2010/main" val="34388694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468116" y="338638"/>
            <a:ext cx="11095234" cy="1135380"/>
          </a:xfrm>
        </p:spPr>
        <p:txBody>
          <a:bodyPr rtlCol="0"/>
          <a:lstStyle/>
          <a:p>
            <a:pPr rtl="0"/>
            <a:r>
              <a:rPr lang="en-US" altLang="zh-CN" dirty="0"/>
              <a:t>26.5.</a:t>
            </a:r>
            <a:r>
              <a:rPr lang="zh-CN" altLang="en-US" dirty="0"/>
              <a:t>跨文化交际中如何避免文化误判的出现？</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normAutofit/>
          </a:bodyPr>
          <a:lstStyle/>
          <a:p>
            <a:pPr marL="45720" indent="457200" algn="just">
              <a:lnSpc>
                <a:spcPct val="200000"/>
              </a:lnSpc>
              <a:buNone/>
            </a:pPr>
            <a:r>
              <a:rPr lang="zh-CN" altLang="en-US" sz="2000" dirty="0"/>
              <a:t> </a:t>
            </a:r>
            <a:endParaRPr lang="en-GB" altLang="zh-CN" sz="2000" dirty="0"/>
          </a:p>
        </p:txBody>
      </p:sp>
      <p:sp>
        <p:nvSpPr>
          <p:cNvPr id="7" name="文本框 6">
            <a:extLst>
              <a:ext uri="{FF2B5EF4-FFF2-40B4-BE49-F238E27FC236}">
                <a16:creationId xmlns:a16="http://schemas.microsoft.com/office/drawing/2014/main" id="{48071AFE-A279-468B-88C3-68BD33C5E5CC}"/>
              </a:ext>
            </a:extLst>
          </p:cNvPr>
          <p:cNvSpPr txBox="1"/>
          <p:nvPr/>
        </p:nvSpPr>
        <p:spPr>
          <a:xfrm>
            <a:off x="1015108" y="1265443"/>
            <a:ext cx="10001249" cy="581826"/>
          </a:xfrm>
          <a:prstGeom prst="rect">
            <a:avLst/>
          </a:prstGeom>
          <a:noFill/>
        </p:spPr>
        <p:txBody>
          <a:bodyPr wrap="square">
            <a:spAutoFit/>
          </a:bodyPr>
          <a:lstStyle/>
          <a:p>
            <a:pPr indent="457200">
              <a:lnSpc>
                <a:spcPct val="150000"/>
              </a:lnSpc>
            </a:pPr>
            <a:r>
              <a:rPr lang="en-US" altLang="zh-CN" sz="24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sz="24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一</a:t>
            </a:r>
            <a:r>
              <a:rPr lang="en-US" altLang="zh-CN" sz="24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 </a:t>
            </a:r>
            <a:r>
              <a:rPr lang="zh-CN" altLang="en-US" sz="24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培养非语言交际能力</a:t>
            </a:r>
          </a:p>
        </p:txBody>
      </p:sp>
      <p:sp>
        <p:nvSpPr>
          <p:cNvPr id="8" name="文本框 7">
            <a:extLst>
              <a:ext uri="{FF2B5EF4-FFF2-40B4-BE49-F238E27FC236}">
                <a16:creationId xmlns:a16="http://schemas.microsoft.com/office/drawing/2014/main" id="{62AECB69-687A-4867-B84A-73299D094DC6}"/>
              </a:ext>
            </a:extLst>
          </p:cNvPr>
          <p:cNvSpPr txBox="1"/>
          <p:nvPr/>
        </p:nvSpPr>
        <p:spPr>
          <a:xfrm>
            <a:off x="1015108" y="1979908"/>
            <a:ext cx="9119491" cy="4193584"/>
          </a:xfrm>
          <a:prstGeom prst="rect">
            <a:avLst/>
          </a:prstGeom>
          <a:noFill/>
        </p:spPr>
        <p:txBody>
          <a:bodyPr wrap="square">
            <a:spAutoFit/>
          </a:bodyPr>
          <a:lstStyle/>
          <a:p>
            <a:pPr marL="45720" indent="720000" algn="just">
              <a:lnSpc>
                <a:spcPct val="150000"/>
              </a:lnSpc>
              <a:spcBef>
                <a:spcPts val="0"/>
              </a:spcBef>
              <a:buNone/>
            </a:pPr>
            <a:r>
              <a:rPr lang="zh-CN" altLang="en-US" sz="2000" dirty="0">
                <a:solidFill>
                  <a:schemeClr val="accent1"/>
                </a:solidFill>
                <a:latin typeface="Microsoft YaHei UI" panose="020B0503020204020204" pitchFamily="34" charset="-122"/>
                <a:ea typeface="Microsoft YaHei UI" panose="020B0503020204020204" pitchFamily="34" charset="-122"/>
              </a:rPr>
              <a:t>通常，我们将用非语言行为交流与信息的传达的过程 </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特殊的语境和情景</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称为非语言交际，非语言行为并不是真正意义上的言语单位，因为它往往能表达出比语言更加丰富的意义。其中，一些非语言行为代表着独特的含义。所以，我们在跨文化交际中，应该给与重视。</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marL="45720" indent="720000" algn="just">
              <a:lnSpc>
                <a:spcPct val="150000"/>
              </a:lnSpc>
              <a:spcBef>
                <a:spcPts val="0"/>
              </a:spcBef>
              <a:buNone/>
            </a:pPr>
            <a:r>
              <a:rPr lang="zh-CN" altLang="en-US" sz="2000" dirty="0">
                <a:solidFill>
                  <a:schemeClr val="accent1"/>
                </a:solidFill>
                <a:latin typeface="Microsoft YaHei UI" panose="020B0503020204020204" pitchFamily="34" charset="-122"/>
                <a:ea typeface="Microsoft YaHei UI" panose="020B0503020204020204" pitchFamily="34" charset="-122"/>
              </a:rPr>
              <a:t>在人的交际过程中，非语言的因素占据着非常重要的位置。我们经常看到报道，发现中国人素质有待提高，如在餐厅大声喧哗。其实，这也是在跨文化交际中产生的一些误解。我们习惯在聚餐的过程中，通过热情的交流表现主人和客人之间有好的关系，这已经形成了一种习惯。这种习惯除非有意克制，否则在外国环境下就被视为不礼貌的行为。</a:t>
            </a:r>
          </a:p>
        </p:txBody>
      </p:sp>
    </p:spTree>
    <p:extLst>
      <p:ext uri="{BB962C8B-B14F-4D97-AF65-F5344CB8AC3E}">
        <p14:creationId xmlns:p14="http://schemas.microsoft.com/office/powerpoint/2010/main" val="1876016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468116" y="338638"/>
            <a:ext cx="11095234" cy="1135380"/>
          </a:xfrm>
        </p:spPr>
        <p:txBody>
          <a:bodyPr rtlCol="0"/>
          <a:lstStyle/>
          <a:p>
            <a:pPr rtl="0"/>
            <a:r>
              <a:rPr lang="en-US" altLang="zh-CN" dirty="0"/>
              <a:t>26.5.</a:t>
            </a:r>
            <a:r>
              <a:rPr lang="zh-CN" altLang="en-US" dirty="0"/>
              <a:t>跨文化交际中如何避免文化误判的出现？</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normAutofit/>
          </a:bodyPr>
          <a:lstStyle/>
          <a:p>
            <a:pPr marL="45720" indent="457200" algn="just">
              <a:lnSpc>
                <a:spcPct val="200000"/>
              </a:lnSpc>
              <a:buNone/>
            </a:pPr>
            <a:r>
              <a:rPr lang="zh-CN" altLang="en-US" sz="2000" dirty="0"/>
              <a:t> </a:t>
            </a:r>
            <a:endParaRPr lang="en-GB" altLang="zh-CN" sz="2000" dirty="0"/>
          </a:p>
        </p:txBody>
      </p:sp>
      <p:sp>
        <p:nvSpPr>
          <p:cNvPr id="7" name="文本框 6">
            <a:extLst>
              <a:ext uri="{FF2B5EF4-FFF2-40B4-BE49-F238E27FC236}">
                <a16:creationId xmlns:a16="http://schemas.microsoft.com/office/drawing/2014/main" id="{48071AFE-A279-468B-88C3-68BD33C5E5CC}"/>
              </a:ext>
            </a:extLst>
          </p:cNvPr>
          <p:cNvSpPr txBox="1"/>
          <p:nvPr/>
        </p:nvSpPr>
        <p:spPr>
          <a:xfrm>
            <a:off x="1015108" y="1265443"/>
            <a:ext cx="10001249" cy="581826"/>
          </a:xfrm>
          <a:prstGeom prst="rect">
            <a:avLst/>
          </a:prstGeom>
          <a:noFill/>
        </p:spPr>
        <p:txBody>
          <a:bodyPr wrap="square">
            <a:spAutoFit/>
          </a:bodyPr>
          <a:lstStyle/>
          <a:p>
            <a:pPr indent="457200">
              <a:lnSpc>
                <a:spcPct val="150000"/>
              </a:lnSpc>
            </a:pPr>
            <a:r>
              <a:rPr lang="en-US" altLang="zh-CN" sz="24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en-US" sz="24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二</a:t>
            </a:r>
            <a:r>
              <a:rPr lang="en-US" altLang="zh-CN" sz="24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 </a:t>
            </a:r>
            <a:r>
              <a:rPr lang="zh-CN" altLang="en-US" sz="24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多接触了解外国的基本资料</a:t>
            </a:r>
          </a:p>
        </p:txBody>
      </p:sp>
      <p:sp>
        <p:nvSpPr>
          <p:cNvPr id="8" name="文本框 7">
            <a:extLst>
              <a:ext uri="{FF2B5EF4-FFF2-40B4-BE49-F238E27FC236}">
                <a16:creationId xmlns:a16="http://schemas.microsoft.com/office/drawing/2014/main" id="{62AECB69-687A-4867-B84A-73299D094DC6}"/>
              </a:ext>
            </a:extLst>
          </p:cNvPr>
          <p:cNvSpPr txBox="1"/>
          <p:nvPr/>
        </p:nvSpPr>
        <p:spPr>
          <a:xfrm>
            <a:off x="1015108" y="1979908"/>
            <a:ext cx="9119491" cy="3731919"/>
          </a:xfrm>
          <a:prstGeom prst="rect">
            <a:avLst/>
          </a:prstGeom>
          <a:noFill/>
        </p:spPr>
        <p:txBody>
          <a:bodyPr wrap="square">
            <a:spAutoFit/>
          </a:bodyPr>
          <a:lstStyle/>
          <a:p>
            <a:pPr marL="45720" indent="720000" algn="just">
              <a:lnSpc>
                <a:spcPct val="150000"/>
              </a:lnSpc>
              <a:spcBef>
                <a:spcPts val="0"/>
              </a:spcBef>
              <a:buNone/>
            </a:pPr>
            <a:r>
              <a:rPr lang="zh-CN" altLang="en-US" sz="2000" dirty="0">
                <a:solidFill>
                  <a:schemeClr val="accent1"/>
                </a:solidFill>
                <a:latin typeface="Microsoft YaHei UI" panose="020B0503020204020204" pitchFamily="34" charset="-122"/>
                <a:ea typeface="Microsoft YaHei UI" panose="020B0503020204020204" pitchFamily="34" charset="-122"/>
              </a:rPr>
              <a:t>了解外国的情况，可以从整体入手，也可从细节上注意。</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marL="45720" indent="720000" algn="just">
              <a:lnSpc>
                <a:spcPct val="150000"/>
              </a:lnSpc>
              <a:spcBef>
                <a:spcPts val="0"/>
              </a:spcBef>
              <a:buNone/>
            </a:pPr>
            <a:r>
              <a:rPr lang="zh-CN" altLang="en-US" sz="2000" dirty="0">
                <a:solidFill>
                  <a:schemeClr val="accent1"/>
                </a:solidFill>
                <a:latin typeface="Microsoft YaHei UI" panose="020B0503020204020204" pitchFamily="34" charset="-122"/>
                <a:ea typeface="Microsoft YaHei UI" panose="020B0503020204020204" pitchFamily="34" charset="-122"/>
              </a:rPr>
              <a:t>整体上的了解可以宏观上明确外国文化具有代表性的思维模式。以此为出发点，可以减少跨文化交际中较为严重问题出现。</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marL="45720" indent="720000" algn="just">
              <a:lnSpc>
                <a:spcPct val="150000"/>
              </a:lnSpc>
              <a:spcBef>
                <a:spcPts val="0"/>
              </a:spcBef>
              <a:buNone/>
            </a:pPr>
            <a:r>
              <a:rPr lang="zh-CN" altLang="en-US" sz="2000" dirty="0">
                <a:solidFill>
                  <a:schemeClr val="accent1"/>
                </a:solidFill>
                <a:latin typeface="Microsoft YaHei UI" panose="020B0503020204020204" pitchFamily="34" charset="-122"/>
                <a:ea typeface="Microsoft YaHei UI" panose="020B0503020204020204" pitchFamily="34" charset="-122"/>
              </a:rPr>
              <a:t>从细节出发，就是明确外国人面对不同问题常见的反应，这种做法虽然耗时较长，但是多接触了解后，通过经验的积累，交际所产生的问题也会逐渐减少。无论细节还是整体，信息是关键。我们可以使用报刊、杂志、小说和时事评论等材料清晰地了解具体的社交情况，从中吸取文化知识，增加文化素养，拓宽西方文化视野，培养和提高跨文化交际能力。</a:t>
            </a:r>
          </a:p>
        </p:txBody>
      </p:sp>
    </p:spTree>
    <p:extLst>
      <p:ext uri="{BB962C8B-B14F-4D97-AF65-F5344CB8AC3E}">
        <p14:creationId xmlns:p14="http://schemas.microsoft.com/office/powerpoint/2010/main" val="2707009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468116" y="338638"/>
            <a:ext cx="11095234" cy="1135380"/>
          </a:xfrm>
        </p:spPr>
        <p:txBody>
          <a:bodyPr rtlCol="0"/>
          <a:lstStyle/>
          <a:p>
            <a:pPr rtl="0"/>
            <a:r>
              <a:rPr lang="en-US" altLang="zh-CN" dirty="0"/>
              <a:t>26.5.</a:t>
            </a:r>
            <a:r>
              <a:rPr lang="zh-CN" altLang="en-US" dirty="0"/>
              <a:t>跨文化交际中如何避免文化误判的出现？</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028957" y="2409825"/>
            <a:ext cx="10195560" cy="4038600"/>
          </a:xfrm>
        </p:spPr>
        <p:txBody>
          <a:bodyPr>
            <a:normAutofit/>
          </a:bodyPr>
          <a:lstStyle/>
          <a:p>
            <a:pPr marL="45720" indent="457200" algn="just">
              <a:lnSpc>
                <a:spcPct val="200000"/>
              </a:lnSpc>
              <a:buNone/>
            </a:pPr>
            <a:r>
              <a:rPr lang="zh-CN" altLang="en-US" sz="2000" dirty="0"/>
              <a:t> </a:t>
            </a:r>
            <a:endParaRPr lang="en-GB" altLang="zh-CN" sz="2000" dirty="0"/>
          </a:p>
        </p:txBody>
      </p:sp>
      <p:sp>
        <p:nvSpPr>
          <p:cNvPr id="8" name="文本框 7">
            <a:extLst>
              <a:ext uri="{FF2B5EF4-FFF2-40B4-BE49-F238E27FC236}">
                <a16:creationId xmlns:a16="http://schemas.microsoft.com/office/drawing/2014/main" id="{62AECB69-687A-4867-B84A-73299D094DC6}"/>
              </a:ext>
            </a:extLst>
          </p:cNvPr>
          <p:cNvSpPr txBox="1"/>
          <p:nvPr/>
        </p:nvSpPr>
        <p:spPr>
          <a:xfrm>
            <a:off x="967483" y="1182553"/>
            <a:ext cx="9119491" cy="5393912"/>
          </a:xfrm>
          <a:prstGeom prst="rect">
            <a:avLst/>
          </a:prstGeom>
          <a:noFill/>
        </p:spPr>
        <p:txBody>
          <a:bodyPr wrap="square">
            <a:spAutoFit/>
          </a:bodyPr>
          <a:lstStyle/>
          <a:p>
            <a:pPr marL="45720" indent="720000" algn="just">
              <a:lnSpc>
                <a:spcPct val="150000"/>
              </a:lnSpc>
              <a:spcBef>
                <a:spcPts val="0"/>
              </a:spcBef>
              <a:buNone/>
            </a:pPr>
            <a:r>
              <a:rPr lang="en-US" altLang="zh-CN" sz="2400" dirty="0">
                <a:solidFill>
                  <a:schemeClr val="accent1"/>
                </a:solidFill>
                <a:latin typeface="Microsoft YaHei UI" panose="020B0503020204020204" pitchFamily="34" charset="-122"/>
                <a:ea typeface="Microsoft YaHei UI" panose="020B0503020204020204" pitchFamily="34" charset="-122"/>
              </a:rPr>
              <a:t>(</a:t>
            </a:r>
            <a:r>
              <a:rPr lang="zh-CN" altLang="en-US" sz="2400" dirty="0">
                <a:solidFill>
                  <a:schemeClr val="accent1"/>
                </a:solidFill>
                <a:latin typeface="Microsoft YaHei UI" panose="020B0503020204020204" pitchFamily="34" charset="-122"/>
                <a:ea typeface="Microsoft YaHei UI" panose="020B0503020204020204" pitchFamily="34" charset="-122"/>
              </a:rPr>
              <a:t>三</a:t>
            </a:r>
            <a:r>
              <a:rPr lang="en-US" altLang="zh-CN" sz="2400" dirty="0">
                <a:solidFill>
                  <a:schemeClr val="accent1"/>
                </a:solidFill>
                <a:latin typeface="Microsoft YaHei UI" panose="020B0503020204020204" pitchFamily="34" charset="-122"/>
                <a:ea typeface="Microsoft YaHei UI" panose="020B0503020204020204" pitchFamily="34" charset="-122"/>
              </a:rPr>
              <a:t>) </a:t>
            </a:r>
            <a:r>
              <a:rPr lang="zh-CN" altLang="en-US" sz="2400" dirty="0">
                <a:solidFill>
                  <a:schemeClr val="accent1"/>
                </a:solidFill>
                <a:latin typeface="Microsoft YaHei UI" panose="020B0503020204020204" pitchFamily="34" charset="-122"/>
                <a:ea typeface="Microsoft YaHei UI" panose="020B0503020204020204" pitchFamily="34" charset="-122"/>
              </a:rPr>
              <a:t>专业信息的学习</a:t>
            </a:r>
            <a:endParaRPr lang="en-US" altLang="zh-CN" sz="2400" dirty="0">
              <a:solidFill>
                <a:schemeClr val="accent1"/>
              </a:solidFill>
              <a:latin typeface="Microsoft YaHei UI" panose="020B0503020204020204" pitchFamily="34" charset="-122"/>
              <a:ea typeface="Microsoft YaHei UI" panose="020B0503020204020204" pitchFamily="34" charset="-122"/>
            </a:endParaRPr>
          </a:p>
          <a:p>
            <a:pPr marL="45720" indent="720000" algn="just">
              <a:lnSpc>
                <a:spcPct val="150000"/>
              </a:lnSpc>
              <a:spcBef>
                <a:spcPts val="0"/>
              </a:spcBef>
              <a:buNone/>
            </a:pPr>
            <a:r>
              <a:rPr lang="zh-CN" altLang="en-US" sz="2000" dirty="0">
                <a:solidFill>
                  <a:schemeClr val="accent1"/>
                </a:solidFill>
                <a:latin typeface="Microsoft YaHei UI" panose="020B0503020204020204" pitchFamily="34" charset="-122"/>
                <a:ea typeface="Microsoft YaHei UI" panose="020B0503020204020204" pitchFamily="34" charset="-122"/>
              </a:rPr>
              <a:t>很多人与外国人交际出于工作和学习原因。因此，可以从实际情况出发，重点研究与自身相关的外国信息。 “术业有专攻”，从一个角度切入，既节省了时间，又能让专业交际更顺畅。</a:t>
            </a:r>
          </a:p>
          <a:p>
            <a:pPr marL="45720" indent="720000" algn="just">
              <a:lnSpc>
                <a:spcPct val="150000"/>
              </a:lnSpc>
              <a:spcBef>
                <a:spcPts val="0"/>
              </a:spcBef>
              <a:buNone/>
            </a:pPr>
            <a:r>
              <a:rPr lang="en-US" altLang="zh-CN" sz="2400" dirty="0">
                <a:solidFill>
                  <a:schemeClr val="accent1"/>
                </a:solidFill>
                <a:latin typeface="Microsoft YaHei UI" panose="020B0503020204020204" pitchFamily="34" charset="-122"/>
                <a:ea typeface="Microsoft YaHei UI" panose="020B0503020204020204" pitchFamily="34" charset="-122"/>
              </a:rPr>
              <a:t>(</a:t>
            </a:r>
            <a:r>
              <a:rPr lang="zh-CN" altLang="en-US" sz="2400" dirty="0">
                <a:solidFill>
                  <a:schemeClr val="accent1"/>
                </a:solidFill>
                <a:latin typeface="Microsoft YaHei UI" panose="020B0503020204020204" pitchFamily="34" charset="-122"/>
                <a:ea typeface="Microsoft YaHei UI" panose="020B0503020204020204" pitchFamily="34" charset="-122"/>
              </a:rPr>
              <a:t>四</a:t>
            </a:r>
            <a:r>
              <a:rPr lang="en-US" altLang="zh-CN" sz="2400" dirty="0">
                <a:solidFill>
                  <a:schemeClr val="accent1"/>
                </a:solidFill>
                <a:latin typeface="Microsoft YaHei UI" panose="020B0503020204020204" pitchFamily="34" charset="-122"/>
                <a:ea typeface="Microsoft YaHei UI" panose="020B0503020204020204" pitchFamily="34" charset="-122"/>
              </a:rPr>
              <a:t>) </a:t>
            </a:r>
            <a:r>
              <a:rPr lang="zh-CN" altLang="en-US" sz="2400" dirty="0">
                <a:solidFill>
                  <a:schemeClr val="accent1"/>
                </a:solidFill>
                <a:latin typeface="Microsoft YaHei UI" panose="020B0503020204020204" pitchFamily="34" charset="-122"/>
                <a:ea typeface="Microsoft YaHei UI" panose="020B0503020204020204" pitchFamily="34" charset="-122"/>
              </a:rPr>
              <a:t>培养文化差异的意识</a:t>
            </a:r>
          </a:p>
          <a:p>
            <a:pPr marL="45720" indent="720000" algn="just">
              <a:lnSpc>
                <a:spcPct val="150000"/>
              </a:lnSpc>
              <a:spcBef>
                <a:spcPts val="0"/>
              </a:spcBef>
              <a:buNone/>
            </a:pPr>
            <a:r>
              <a:rPr lang="zh-CN" altLang="en-US" sz="2000" dirty="0">
                <a:solidFill>
                  <a:schemeClr val="accent1"/>
                </a:solidFill>
                <a:latin typeface="Microsoft YaHei UI" panose="020B0503020204020204" pitchFamily="34" charset="-122"/>
                <a:ea typeface="Microsoft YaHei UI" panose="020B0503020204020204" pitchFamily="34" charset="-122"/>
              </a:rPr>
              <a:t>这种意识的培养需要我们提前做好准备，明确在跨文化交际中存在差异及可能出现的问题。在交流过程中多从对方的角度考虑问题，减少因为自身而产生问题的可能性。当对方出现交际障碍，自己应该以理解的态度去对待。</a:t>
            </a:r>
          </a:p>
          <a:p>
            <a:pPr marL="45720" indent="720000" algn="just">
              <a:lnSpc>
                <a:spcPct val="150000"/>
              </a:lnSpc>
              <a:spcBef>
                <a:spcPts val="0"/>
              </a:spcBef>
              <a:buNone/>
            </a:pPr>
            <a:r>
              <a:rPr lang="en-US" altLang="zh-CN" sz="2400" dirty="0">
                <a:solidFill>
                  <a:schemeClr val="accent1"/>
                </a:solidFill>
                <a:latin typeface="Microsoft YaHei UI" panose="020B0503020204020204" pitchFamily="34" charset="-122"/>
                <a:ea typeface="Microsoft YaHei UI" panose="020B0503020204020204" pitchFamily="34" charset="-122"/>
              </a:rPr>
              <a:t>(</a:t>
            </a:r>
            <a:r>
              <a:rPr lang="zh-CN" altLang="en-US" sz="2400" dirty="0">
                <a:solidFill>
                  <a:schemeClr val="accent1"/>
                </a:solidFill>
                <a:latin typeface="Microsoft YaHei UI" panose="020B0503020204020204" pitchFamily="34" charset="-122"/>
                <a:ea typeface="Microsoft YaHei UI" panose="020B0503020204020204" pitchFamily="34" charset="-122"/>
              </a:rPr>
              <a:t>五</a:t>
            </a:r>
            <a:r>
              <a:rPr lang="en-US" altLang="zh-CN" sz="2400" dirty="0">
                <a:solidFill>
                  <a:schemeClr val="accent1"/>
                </a:solidFill>
                <a:latin typeface="Microsoft YaHei UI" panose="020B0503020204020204" pitchFamily="34" charset="-122"/>
                <a:ea typeface="Microsoft YaHei UI" panose="020B0503020204020204" pitchFamily="34" charset="-122"/>
              </a:rPr>
              <a:t>) </a:t>
            </a:r>
            <a:r>
              <a:rPr lang="zh-CN" altLang="en-US" sz="2400" dirty="0">
                <a:solidFill>
                  <a:schemeClr val="accent1"/>
                </a:solidFill>
                <a:latin typeface="Microsoft YaHei UI" panose="020B0503020204020204" pitchFamily="34" charset="-122"/>
                <a:ea typeface="Microsoft YaHei UI" panose="020B0503020204020204" pitchFamily="34" charset="-122"/>
              </a:rPr>
              <a:t>多为自己提供交际机会</a:t>
            </a:r>
          </a:p>
          <a:p>
            <a:pPr marL="45720" indent="720000" algn="just">
              <a:lnSpc>
                <a:spcPct val="150000"/>
              </a:lnSpc>
              <a:spcBef>
                <a:spcPts val="0"/>
              </a:spcBef>
              <a:buNone/>
            </a:pPr>
            <a:r>
              <a:rPr lang="zh-CN" altLang="en-US" sz="2000" dirty="0">
                <a:solidFill>
                  <a:schemeClr val="accent1"/>
                </a:solidFill>
                <a:latin typeface="Microsoft YaHei UI" panose="020B0503020204020204" pitchFamily="34" charset="-122"/>
                <a:ea typeface="Microsoft YaHei UI" panose="020B0503020204020204" pitchFamily="34" charset="-122"/>
              </a:rPr>
              <a:t>如果有条件，多与外国人去沟通交际。开始的时候，可能会产生的一些问题。随着不断的沟通，会逐渐适应双方文化观念的差异。</a:t>
            </a:r>
          </a:p>
        </p:txBody>
      </p:sp>
    </p:spTree>
    <p:extLst>
      <p:ext uri="{BB962C8B-B14F-4D97-AF65-F5344CB8AC3E}">
        <p14:creationId xmlns:p14="http://schemas.microsoft.com/office/powerpoint/2010/main" val="17374434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26.6.</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822960" y="1796063"/>
            <a:ext cx="10546080" cy="3322320"/>
          </a:xfrm>
        </p:spPr>
        <p:txBody>
          <a:bodyPr>
            <a:normAutofit/>
          </a:bodyPr>
          <a:lstStyle/>
          <a:p>
            <a:pPr marL="45720" indent="720000" algn="just">
              <a:lnSpc>
                <a:spcPct val="150000"/>
              </a:lnSpc>
              <a:spcBef>
                <a:spcPts val="0"/>
              </a:spcBef>
              <a:buNone/>
            </a:pPr>
            <a:r>
              <a:rPr lang="zh-CN" altLang="en-US" sz="2400" dirty="0"/>
              <a:t>“礼尚往来”是中国的传统，人与人交往过程中互相送点礼无伤大雅，但是切记要遵循文化习俗，万万不可违反别国的文化习俗强加自己的意志给别人。在跨文化交际中尤其要注意求同存异，站在别人的角度上考虑问题。尽管文化误判不能根除，但是我们遵循以上规则，尽可能地减少或提前避免不必要的误会。同时如何在跨文化交际中达到交流双方的共赢仍是我们需要不断探究的问题。</a:t>
            </a:r>
          </a:p>
        </p:txBody>
      </p:sp>
      <p:pic>
        <p:nvPicPr>
          <p:cNvPr id="4" name="图形 3" descr="铅笔">
            <a:extLst>
              <a:ext uri="{FF2B5EF4-FFF2-40B4-BE49-F238E27FC236}">
                <a16:creationId xmlns:a16="http://schemas.microsoft.com/office/drawing/2014/main" id="{68BF6D2B-AE36-4885-9DC6-FBC1D6AC87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0926" y="439703"/>
            <a:ext cx="767542" cy="767542"/>
          </a:xfrm>
          <a:prstGeom prst="rect">
            <a:avLst/>
          </a:prstGeom>
        </p:spPr>
      </p:pic>
    </p:spTree>
    <p:extLst>
      <p:ext uri="{BB962C8B-B14F-4D97-AF65-F5344CB8AC3E}">
        <p14:creationId xmlns:p14="http://schemas.microsoft.com/office/powerpoint/2010/main" val="3421017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736832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876485946"/>
              </p:ext>
            </p:extLst>
          </p:nvPr>
        </p:nvGraphicFramePr>
        <p:xfrm>
          <a:off x="1133475" y="1601227"/>
          <a:ext cx="6994525" cy="4093626"/>
        </p:xfrm>
        <a:graphic>
          <a:graphicData uri="http://schemas.openxmlformats.org/drawingml/2006/table">
            <a:tbl>
              <a:tblPr firstRow="1" bandRow="1">
                <a:tableStyleId>{5C22544A-7EE6-4342-B048-85BDC9FD1C3A}</a:tableStyleId>
              </a:tblPr>
              <a:tblGrid>
                <a:gridCol w="6994525">
                  <a:extLst>
                    <a:ext uri="{9D8B030D-6E8A-4147-A177-3AD203B41FA5}">
                      <a16:colId xmlns:a16="http://schemas.microsoft.com/office/drawing/2014/main" val="743422230"/>
                    </a:ext>
                  </a:extLst>
                </a:gridCol>
              </a:tblGrid>
              <a:tr h="397799">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2496822786"/>
                  </a:ext>
                </a:extLst>
              </a:tr>
              <a:tr h="3334974">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26.1.</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26.2.</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26.3.</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文化误读究竟是怎样产生的？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26.4.</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文化误判后有哪些解决策略？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26.5.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跨文化交际中如何避免文化误判的出现？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26.6.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	</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744739329"/>
                  </a:ext>
                </a:extLst>
              </a:tr>
            </a:tbl>
          </a:graphicData>
        </a:graphic>
      </p:graphicFrame>
      <p:pic>
        <p:nvPicPr>
          <p:cNvPr id="3" name="图片 2">
            <a:extLst>
              <a:ext uri="{FF2B5EF4-FFF2-40B4-BE49-F238E27FC236}">
                <a16:creationId xmlns:a16="http://schemas.microsoft.com/office/drawing/2014/main" id="{414F3856-63D4-4D22-A5D6-AD42B3EB7ABF}"/>
              </a:ext>
            </a:extLst>
          </p:cNvPr>
          <p:cNvPicPr>
            <a:picLocks noChangeAspect="1"/>
          </p:cNvPicPr>
          <p:nvPr/>
        </p:nvPicPr>
        <p:blipFill>
          <a:blip r:embed="rId3"/>
          <a:stretch>
            <a:fillRect/>
          </a:stretch>
        </p:blipFill>
        <p:spPr>
          <a:xfrm>
            <a:off x="2560280" y="465807"/>
            <a:ext cx="914479" cy="914479"/>
          </a:xfrm>
          <a:prstGeom prst="rect">
            <a:avLst/>
          </a:prstGeom>
        </p:spPr>
      </p:pic>
    </p:spTree>
    <p:extLst>
      <p:ext uri="{BB962C8B-B14F-4D97-AF65-F5344CB8AC3E}">
        <p14:creationId xmlns:p14="http://schemas.microsoft.com/office/powerpoint/2010/main" val="3942404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158240" y="263917"/>
            <a:ext cx="98755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26.1.</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a16="http://schemas.microsoft.com/office/drawing/2014/main" id="{BC7F4CA9-C0CE-4E72-97F6-F2A2156DD6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a16="http://schemas.microsoft.com/office/drawing/2014/main" id="{CF2B233F-D299-4AD6-B86D-B7A7A09F8F39}"/>
              </a:ext>
            </a:extLst>
          </p:cNvPr>
          <p:cNvSpPr>
            <a:spLocks noGrp="1"/>
          </p:cNvSpPr>
          <p:nvPr>
            <p:ph idx="1"/>
          </p:nvPr>
        </p:nvSpPr>
        <p:spPr>
          <a:xfrm>
            <a:off x="1158240" y="1723147"/>
            <a:ext cx="10058400" cy="5011906"/>
          </a:xfrm>
        </p:spPr>
        <p:txBody>
          <a:bodyPr>
            <a:noAutofit/>
          </a:bodyPr>
          <a:lstStyle/>
          <a:p>
            <a:pPr marL="45720" indent="720000" algn="just">
              <a:lnSpc>
                <a:spcPct val="150000"/>
              </a:lnSpc>
              <a:spcBef>
                <a:spcPts val="0"/>
              </a:spcBef>
              <a:buNone/>
            </a:pPr>
            <a:r>
              <a:rPr lang="zh-CN" altLang="en-US" sz="2000" dirty="0"/>
              <a:t>据说，“打工皇帝”唐骏帮过一位移民美国的中国老太太洗脱罪名的故事。唐骏在美国期间在一家律师事务所工作，有一次一位中国老太太含着眼泪找到他，说她被申诉贿赂他人，要判两年有期徒刑，这让她家人非常着急；原来老太太的女儿移居美国后，接母亲到美国生活，当她到美国后，要办各种各样的证件，有一次在办居民证后，她要送给办证的小伙子几百块钱的礼品，小伙子不收，老太太认为小伙子向中国人一样不好意思收，再送，仍然不收，在走前就趁他不注意，就把礼品发在桌上，便离开了。谁知小伙子无法忍受这种行为，就起诉了老太太。这让唐骏也犯难，按美国法律，送礼就是贿赂，要负法律责任的，这无法申辩，他对老太太说他帮不了，只有老太太自己才能帮助，他叫老太太按他说的做，可以减轻罪行。</a:t>
            </a:r>
            <a:endParaRPr lang="en-US" altLang="zh-CN" sz="2000" dirty="0"/>
          </a:p>
        </p:txBody>
      </p:sp>
    </p:spTree>
    <p:extLst>
      <p:ext uri="{BB962C8B-B14F-4D97-AF65-F5344CB8AC3E}">
        <p14:creationId xmlns:p14="http://schemas.microsoft.com/office/powerpoint/2010/main" val="3140436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158240" y="263917"/>
            <a:ext cx="98755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26.1.</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a16="http://schemas.microsoft.com/office/drawing/2014/main" id="{BC7F4CA9-C0CE-4E72-97F6-F2A2156DD6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a16="http://schemas.microsoft.com/office/drawing/2014/main" id="{CF2B233F-D299-4AD6-B86D-B7A7A09F8F39}"/>
              </a:ext>
            </a:extLst>
          </p:cNvPr>
          <p:cNvSpPr>
            <a:spLocks noGrp="1"/>
          </p:cNvSpPr>
          <p:nvPr>
            <p:ph idx="1"/>
          </p:nvPr>
        </p:nvSpPr>
        <p:spPr>
          <a:xfrm>
            <a:off x="1158240" y="1723147"/>
            <a:ext cx="10058400" cy="5011906"/>
          </a:xfrm>
        </p:spPr>
        <p:txBody>
          <a:bodyPr>
            <a:noAutofit/>
          </a:bodyPr>
          <a:lstStyle/>
          <a:p>
            <a:pPr marL="45720" indent="720000" algn="just">
              <a:lnSpc>
                <a:spcPct val="150000"/>
              </a:lnSpc>
              <a:spcBef>
                <a:spcPts val="0"/>
              </a:spcBef>
              <a:buNone/>
            </a:pPr>
            <a:r>
              <a:rPr lang="zh-CN" altLang="en-US" sz="2000" dirty="0"/>
              <a:t>在法庭上，法官问她认不认罪，还要不要申辩，她回答说认罪，不申辩，接着她哭着简短讲了她来美国的不易经历，“我从小到大接受的都是中国式的教育，并在中国生活了五十多年，我刚到美国，不懂怎样乘车，不懂英语，不了解美国文化，在这我没有什么朋友，办什么都很困难，那天，办证的时候，小伙子很热情，工作认真，待人很好，他帮助过我，按中国人的习惯，是要送一些礼物的，刚来美国时，听女儿说，到饭馆吃饭，到酒吧等要给服务员小费，我认为小伙子为我服务了，所以我要给他小费了，因为在美国他是唯一一位帮助过我的人，而且对我的帮助很大，所以小费给的多一些。就连这触犯了美国法律，我都不知道。当老太太含泪哭着说完这些，在场的许多人都被触动了，最后，老太太只被拘留两周，就被释放了。</a:t>
            </a:r>
            <a:endParaRPr lang="en-US" altLang="zh-CN" sz="2000" dirty="0"/>
          </a:p>
        </p:txBody>
      </p:sp>
    </p:spTree>
    <p:extLst>
      <p:ext uri="{BB962C8B-B14F-4D97-AF65-F5344CB8AC3E}">
        <p14:creationId xmlns:p14="http://schemas.microsoft.com/office/powerpoint/2010/main" val="1237279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26.2.</a:t>
            </a:r>
            <a:r>
              <a:rPr lang="zh-CN" altLang="en-US" dirty="0"/>
              <a:t>故事引发的思考</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lstStyle/>
          <a:p>
            <a:pPr marL="502920" indent="-457200" algn="just">
              <a:lnSpc>
                <a:spcPct val="200000"/>
              </a:lnSpc>
              <a:buFont typeface="+mj-lt"/>
              <a:buAutoNum type="arabicParenR"/>
            </a:pPr>
            <a:r>
              <a:rPr lang="zh-CN" altLang="en-US" sz="2600" dirty="0"/>
              <a:t>文化误读究竟是怎样产生的？</a:t>
            </a:r>
            <a:endParaRPr lang="en-US" altLang="zh-CN" sz="2600" dirty="0"/>
          </a:p>
          <a:p>
            <a:pPr marL="502920" indent="-457200" algn="just">
              <a:lnSpc>
                <a:spcPct val="200000"/>
              </a:lnSpc>
              <a:buFont typeface="+mj-lt"/>
              <a:buAutoNum type="arabicParenR"/>
            </a:pPr>
            <a:r>
              <a:rPr lang="zh-CN" altLang="en-US" sz="2600" dirty="0"/>
              <a:t>文化误判后有哪些解决策略？</a:t>
            </a:r>
            <a:endParaRPr lang="en-US" altLang="zh-CN" sz="2600" dirty="0"/>
          </a:p>
          <a:p>
            <a:pPr marL="502920" indent="-457200" algn="just">
              <a:lnSpc>
                <a:spcPct val="200000"/>
              </a:lnSpc>
              <a:buFont typeface="+mj-lt"/>
              <a:buAutoNum type="arabicParenR"/>
            </a:pPr>
            <a:r>
              <a:rPr lang="zh-CN" altLang="en-US" sz="2600" dirty="0"/>
              <a:t>跨文化交际中如何避免文化误判的出现？幽默是如何产生的？</a:t>
            </a:r>
            <a:endParaRPr lang="en-US" altLang="zh-CN" sz="2600" dirty="0"/>
          </a:p>
          <a:p>
            <a:pPr marL="45720" indent="0" algn="just">
              <a:buNone/>
            </a:pPr>
            <a:endParaRPr lang="en-GB" altLang="zh-CN" sz="2800" dirty="0"/>
          </a:p>
        </p:txBody>
      </p:sp>
      <p:sp>
        <p:nvSpPr>
          <p:cNvPr id="3" name="思想气泡: 云 2">
            <a:extLst>
              <a:ext uri="{FF2B5EF4-FFF2-40B4-BE49-F238E27FC236}">
                <a16:creationId xmlns:a16="http://schemas.microsoft.com/office/drawing/2014/main" id="{872B630A-6F79-4108-91D2-8B7D1634EA1A}"/>
              </a:ext>
            </a:extLst>
          </p:cNvPr>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715864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26.3.</a:t>
            </a:r>
            <a:r>
              <a:rPr lang="zh-CN" altLang="en-US" dirty="0"/>
              <a:t> 文化误读究竟是怎样产生的？</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998220" y="1601227"/>
            <a:ext cx="10195560" cy="4038600"/>
          </a:xfrm>
        </p:spPr>
        <p:txBody>
          <a:bodyPr>
            <a:normAutofit/>
          </a:bodyPr>
          <a:lstStyle/>
          <a:p>
            <a:pPr marL="45720" indent="457200" algn="just">
              <a:lnSpc>
                <a:spcPct val="200000"/>
              </a:lnSpc>
              <a:buNone/>
            </a:pPr>
            <a:r>
              <a:rPr lang="zh-CN" altLang="en-US" sz="2000" dirty="0"/>
              <a:t> </a:t>
            </a:r>
            <a:r>
              <a:rPr lang="zh-CN" altLang="zh-CN" sz="2000" dirty="0"/>
              <a:t>在中西方交流的过程中，很多交际失误都是由于文化差异造成的。文化是社会生活的重要组成部分，不同国家的文化是不同的，其差异是很大的。</a:t>
            </a:r>
            <a:endParaRPr lang="en-US" altLang="zh-CN" sz="2000" dirty="0"/>
          </a:p>
          <a:p>
            <a:pPr marL="45720" indent="457200" algn="just">
              <a:lnSpc>
                <a:spcPct val="200000"/>
              </a:lnSpc>
              <a:buNone/>
            </a:pPr>
            <a:r>
              <a:rPr lang="zh-CN" altLang="en-US" sz="2000" dirty="0"/>
              <a:t>在跨文化交际过程中送礼是不可回避的话题。中西方国家由于地理位置、文化习俗、民族心理以及宗教信仰不同，在送礼方面存在很多差异和各自的禁忌。 送礼是一种很普遍的现象，一件理想的礼物能表达个人的心意，拉近人与人之间的距离，能化解尴尬，但是，如果处理不当，也会招致不必要的麻烦。</a:t>
            </a:r>
            <a:endParaRPr lang="en-GB" altLang="zh-CN" sz="2000" dirty="0"/>
          </a:p>
        </p:txBody>
      </p:sp>
      <p:pic>
        <p:nvPicPr>
          <p:cNvPr id="5" name="图形 4" descr="教师">
            <a:extLst>
              <a:ext uri="{FF2B5EF4-FFF2-40B4-BE49-F238E27FC236}">
                <a16:creationId xmlns:a16="http://schemas.microsoft.com/office/drawing/2014/main" id="{01C5A731-C7DB-4B9B-A4E3-BF8A16E94D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68021" y="465847"/>
            <a:ext cx="914400" cy="914400"/>
          </a:xfrm>
          <a:prstGeom prst="rect">
            <a:avLst/>
          </a:prstGeom>
        </p:spPr>
      </p:pic>
      <p:pic>
        <p:nvPicPr>
          <p:cNvPr id="1026" name="Picture 2">
            <a:extLst>
              <a:ext uri="{FF2B5EF4-FFF2-40B4-BE49-F238E27FC236}">
                <a16:creationId xmlns:a16="http://schemas.microsoft.com/office/drawing/2014/main" id="{74C63932-EDD6-452D-BF7D-C95CA31963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55343" y="4867218"/>
            <a:ext cx="2738437" cy="154521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2599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26.3.</a:t>
            </a:r>
            <a:r>
              <a:rPr lang="zh-CN" altLang="en-US" dirty="0"/>
              <a:t> 文化误读究竟是怎样产生的？</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normAutofit/>
          </a:bodyPr>
          <a:lstStyle/>
          <a:p>
            <a:pPr marL="45720" indent="457200" algn="just">
              <a:lnSpc>
                <a:spcPct val="200000"/>
              </a:lnSpc>
              <a:buNone/>
            </a:pPr>
            <a:r>
              <a:rPr lang="zh-CN" altLang="en-US" sz="2000" dirty="0"/>
              <a:t> </a:t>
            </a:r>
            <a:endParaRPr lang="en-GB" altLang="zh-CN" sz="2000" dirty="0"/>
          </a:p>
        </p:txBody>
      </p:sp>
      <p:pic>
        <p:nvPicPr>
          <p:cNvPr id="5" name="图形 4" descr="教师">
            <a:extLst>
              <a:ext uri="{FF2B5EF4-FFF2-40B4-BE49-F238E27FC236}">
                <a16:creationId xmlns:a16="http://schemas.microsoft.com/office/drawing/2014/main" id="{01C5A731-C7DB-4B9B-A4E3-BF8A16E94D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68021" y="465847"/>
            <a:ext cx="914400" cy="914400"/>
          </a:xfrm>
          <a:prstGeom prst="rect">
            <a:avLst/>
          </a:prstGeom>
        </p:spPr>
      </p:pic>
      <p:graphicFrame>
        <p:nvGraphicFramePr>
          <p:cNvPr id="3" name="表格 3">
            <a:extLst>
              <a:ext uri="{FF2B5EF4-FFF2-40B4-BE49-F238E27FC236}">
                <a16:creationId xmlns:a16="http://schemas.microsoft.com/office/drawing/2014/main" id="{BA8124D0-E5FF-45AE-B6FB-4222CFD93902}"/>
              </a:ext>
            </a:extLst>
          </p:cNvPr>
          <p:cNvGraphicFramePr>
            <a:graphicFrameLocks noGrp="1"/>
          </p:cNvGraphicFramePr>
          <p:nvPr>
            <p:extLst>
              <p:ext uri="{D42A27DB-BD31-4B8C-83A1-F6EECF244321}">
                <p14:modId xmlns:p14="http://schemas.microsoft.com/office/powerpoint/2010/main" val="1891539604"/>
              </p:ext>
            </p:extLst>
          </p:nvPr>
        </p:nvGraphicFramePr>
        <p:xfrm>
          <a:off x="1440240" y="1482088"/>
          <a:ext cx="9188572" cy="4719566"/>
        </p:xfrm>
        <a:graphic>
          <a:graphicData uri="http://schemas.openxmlformats.org/drawingml/2006/table">
            <a:tbl>
              <a:tblPr firstRow="1" bandRow="1">
                <a:tableStyleId>{5C22544A-7EE6-4342-B048-85BDC9FD1C3A}</a:tableStyleId>
              </a:tblPr>
              <a:tblGrid>
                <a:gridCol w="4594286">
                  <a:extLst>
                    <a:ext uri="{9D8B030D-6E8A-4147-A177-3AD203B41FA5}">
                      <a16:colId xmlns:a16="http://schemas.microsoft.com/office/drawing/2014/main" val="1292693294"/>
                    </a:ext>
                  </a:extLst>
                </a:gridCol>
                <a:gridCol w="4594286">
                  <a:extLst>
                    <a:ext uri="{9D8B030D-6E8A-4147-A177-3AD203B41FA5}">
                      <a16:colId xmlns:a16="http://schemas.microsoft.com/office/drawing/2014/main" val="4180790840"/>
                    </a:ext>
                  </a:extLst>
                </a:gridCol>
              </a:tblGrid>
              <a:tr h="765816">
                <a:tc gridSpan="2">
                  <a:txBody>
                    <a:bodyPr/>
                    <a:lstStyle/>
                    <a:p>
                      <a:pPr algn="ctr"/>
                      <a:r>
                        <a:rPr lang="zh-CN" altLang="en-US" sz="2800" dirty="0">
                          <a:solidFill>
                            <a:schemeClr val="tx1"/>
                          </a:solidFill>
                        </a:rPr>
                        <a:t>中美送礼文化差异</a:t>
                      </a:r>
                    </a:p>
                  </a:txBody>
                  <a:tcPr>
                    <a:solidFill>
                      <a:schemeClr val="accent6">
                        <a:lumMod val="20000"/>
                        <a:lumOff val="80000"/>
                      </a:schemeClr>
                    </a:solidFill>
                  </a:tcPr>
                </a:tc>
                <a:tc hMerge="1">
                  <a:txBody>
                    <a:bodyPr/>
                    <a:lstStyle/>
                    <a:p>
                      <a:endParaRPr lang="zh-CN" altLang="en-US" dirty="0"/>
                    </a:p>
                  </a:txBody>
                  <a:tcPr/>
                </a:tc>
                <a:extLst>
                  <a:ext uri="{0D108BD9-81ED-4DB2-BD59-A6C34878D82A}">
                    <a16:rowId xmlns:a16="http://schemas.microsoft.com/office/drawing/2014/main" val="536484638"/>
                  </a:ext>
                </a:extLst>
              </a:tr>
              <a:tr h="748007">
                <a:tc rowSpan="2">
                  <a:txBody>
                    <a:bodyPr/>
                    <a:lstStyle/>
                    <a:p>
                      <a:r>
                        <a:rPr lang="zh-CN" altLang="en-US" sz="2400" dirty="0"/>
                        <a:t>礼物贵重与否</a:t>
                      </a:r>
                    </a:p>
                  </a:txBody>
                  <a:tcPr>
                    <a:solidFill>
                      <a:schemeClr val="accent6">
                        <a:lumMod val="20000"/>
                        <a:lumOff val="80000"/>
                      </a:schemeClr>
                    </a:solidFill>
                  </a:tcPr>
                </a:tc>
                <a:tc>
                  <a:txBody>
                    <a:bodyPr/>
                    <a:lstStyle/>
                    <a:p>
                      <a:r>
                        <a:rPr lang="zh-CN" altLang="zh-CN" sz="2000" u="none" kern="1200" dirty="0">
                          <a:solidFill>
                            <a:schemeClr val="dk1"/>
                          </a:solidFill>
                          <a:effectLst/>
                          <a:latin typeface="+mn-lt"/>
                          <a:ea typeface="+mn-ea"/>
                          <a:cs typeface="+mn-cs"/>
                        </a:rPr>
                        <a:t>中国人送的礼品的贵重程度体现了对对方的尊重程度</a:t>
                      </a:r>
                      <a:r>
                        <a:rPr lang="zh-CN" altLang="en-US" sz="2000" u="none" kern="1200" dirty="0">
                          <a:solidFill>
                            <a:schemeClr val="dk1"/>
                          </a:solidFill>
                          <a:effectLst/>
                          <a:latin typeface="+mn-lt"/>
                          <a:ea typeface="+mn-ea"/>
                          <a:cs typeface="+mn-cs"/>
                        </a:rPr>
                        <a:t>。</a:t>
                      </a:r>
                      <a:endParaRPr lang="zh-CN" altLang="en-US" sz="2000" u="none" dirty="0"/>
                    </a:p>
                  </a:txBody>
                  <a:tcPr>
                    <a:solidFill>
                      <a:srgbClr val="E9CBD6"/>
                    </a:solidFill>
                  </a:tcPr>
                </a:tc>
                <a:extLst>
                  <a:ext uri="{0D108BD9-81ED-4DB2-BD59-A6C34878D82A}">
                    <a16:rowId xmlns:a16="http://schemas.microsoft.com/office/drawing/2014/main" val="2357479723"/>
                  </a:ext>
                </a:extLst>
              </a:tr>
              <a:tr h="1389155">
                <a:tc vMerge="1">
                  <a:txBody>
                    <a:bodyPr/>
                    <a:lstStyle/>
                    <a:p>
                      <a:endParaRPr lang="zh-CN" altLang="en-US" dirty="0"/>
                    </a:p>
                  </a:txBody>
                  <a:tcPr/>
                </a:tc>
                <a:tc>
                  <a:txBody>
                    <a:bodyPr/>
                    <a:lstStyle/>
                    <a:p>
                      <a:r>
                        <a:rPr lang="zh-CN" altLang="zh-CN" sz="2000" u="none" kern="1200" dirty="0">
                          <a:solidFill>
                            <a:schemeClr val="dk1"/>
                          </a:solidFill>
                          <a:effectLst/>
                          <a:latin typeface="+mn-lt"/>
                          <a:ea typeface="+mn-ea"/>
                          <a:cs typeface="+mn-cs"/>
                        </a:rPr>
                        <a:t>在西方国家，特别是美国，对礼物没有那么看重，他们更看重礼物所蕴含的意义，而且为了避免贿赂之嫌，他们通常避免互送贵重物品。</a:t>
                      </a:r>
                      <a:endParaRPr lang="zh-CN" altLang="en-US" sz="2000" u="none" dirty="0"/>
                    </a:p>
                  </a:txBody>
                  <a:tcPr>
                    <a:solidFill>
                      <a:schemeClr val="accent3">
                        <a:lumMod val="20000"/>
                        <a:lumOff val="80000"/>
                      </a:schemeClr>
                    </a:solidFill>
                  </a:tcPr>
                </a:tc>
                <a:extLst>
                  <a:ext uri="{0D108BD9-81ED-4DB2-BD59-A6C34878D82A}">
                    <a16:rowId xmlns:a16="http://schemas.microsoft.com/office/drawing/2014/main" val="1076827982"/>
                  </a:ext>
                </a:extLst>
              </a:tr>
              <a:tr h="1068581">
                <a:tc rowSpan="2">
                  <a:txBody>
                    <a:bodyPr/>
                    <a:lstStyle/>
                    <a:p>
                      <a:r>
                        <a:rPr lang="zh-CN" altLang="en-US" sz="2400" dirty="0"/>
                        <a:t>礼物接受与否</a:t>
                      </a:r>
                    </a:p>
                  </a:txBody>
                  <a:tcPr>
                    <a:solidFill>
                      <a:schemeClr val="accent6">
                        <a:lumMod val="20000"/>
                        <a:lumOff val="80000"/>
                      </a:schemeClr>
                    </a:solidFill>
                  </a:tcPr>
                </a:tc>
                <a:tc>
                  <a:txBody>
                    <a:bodyPr/>
                    <a:lstStyle/>
                    <a:p>
                      <a:r>
                        <a:rPr lang="zh-CN" altLang="zh-CN" sz="2000" u="none" kern="1200" dirty="0">
                          <a:solidFill>
                            <a:schemeClr val="dk1"/>
                          </a:solidFill>
                          <a:effectLst/>
                          <a:latin typeface="+mn-lt"/>
                          <a:ea typeface="+mn-ea"/>
                          <a:cs typeface="+mn-cs"/>
                        </a:rPr>
                        <a:t>在我国传统中，受礼往往需要再三推脱，然后在送礼人一再坚持下接受礼物。</a:t>
                      </a:r>
                      <a:endParaRPr lang="zh-CN" altLang="en-US" sz="2000" u="none" dirty="0"/>
                    </a:p>
                  </a:txBody>
                  <a:tcPr>
                    <a:solidFill>
                      <a:srgbClr val="E9CBD6"/>
                    </a:solidFill>
                  </a:tcPr>
                </a:tc>
                <a:extLst>
                  <a:ext uri="{0D108BD9-81ED-4DB2-BD59-A6C34878D82A}">
                    <a16:rowId xmlns:a16="http://schemas.microsoft.com/office/drawing/2014/main" val="3325891701"/>
                  </a:ext>
                </a:extLst>
              </a:tr>
              <a:tr h="748007">
                <a:tc vMerge="1">
                  <a:txBody>
                    <a:bodyPr/>
                    <a:lstStyle/>
                    <a:p>
                      <a:endParaRPr lang="zh-CN" altLang="en-US" dirty="0"/>
                    </a:p>
                  </a:txBody>
                  <a:tcPr/>
                </a:tc>
                <a:tc>
                  <a:txBody>
                    <a:bodyPr/>
                    <a:lstStyle/>
                    <a:p>
                      <a:r>
                        <a:rPr lang="zh-CN" altLang="zh-CN" sz="2000" u="none" kern="1200" dirty="0">
                          <a:solidFill>
                            <a:schemeClr val="dk1"/>
                          </a:solidFill>
                          <a:effectLst/>
                          <a:latin typeface="+mn-lt"/>
                          <a:ea typeface="+mn-ea"/>
                          <a:cs typeface="+mn-cs"/>
                        </a:rPr>
                        <a:t>西方人接受便是接受，不接受便是不接受</a:t>
                      </a:r>
                      <a:r>
                        <a:rPr lang="zh-CN" altLang="en-US" sz="2000" u="none" kern="1200" dirty="0">
                          <a:solidFill>
                            <a:schemeClr val="dk1"/>
                          </a:solidFill>
                          <a:effectLst/>
                          <a:latin typeface="+mn-lt"/>
                          <a:ea typeface="+mn-ea"/>
                          <a:cs typeface="+mn-cs"/>
                        </a:rPr>
                        <a:t>。</a:t>
                      </a:r>
                      <a:endParaRPr lang="zh-CN" altLang="en-US" sz="2000" u="none" dirty="0"/>
                    </a:p>
                  </a:txBody>
                  <a:tcPr>
                    <a:solidFill>
                      <a:schemeClr val="accent3">
                        <a:lumMod val="20000"/>
                        <a:lumOff val="80000"/>
                      </a:schemeClr>
                    </a:solidFill>
                  </a:tcPr>
                </a:tc>
                <a:extLst>
                  <a:ext uri="{0D108BD9-81ED-4DB2-BD59-A6C34878D82A}">
                    <a16:rowId xmlns:a16="http://schemas.microsoft.com/office/drawing/2014/main" val="1776343342"/>
                  </a:ext>
                </a:extLst>
              </a:tr>
            </a:tbl>
          </a:graphicData>
        </a:graphic>
      </p:graphicFrame>
    </p:spTree>
    <p:extLst>
      <p:ext uri="{BB962C8B-B14F-4D97-AF65-F5344CB8AC3E}">
        <p14:creationId xmlns:p14="http://schemas.microsoft.com/office/powerpoint/2010/main" val="19912892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26.3.</a:t>
            </a:r>
            <a:r>
              <a:rPr lang="zh-CN" altLang="en-US" dirty="0"/>
              <a:t> 文化误读究竟是怎样产生的？</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normAutofit/>
          </a:bodyPr>
          <a:lstStyle/>
          <a:p>
            <a:pPr marL="45720" indent="457200" algn="just">
              <a:lnSpc>
                <a:spcPct val="200000"/>
              </a:lnSpc>
              <a:buNone/>
            </a:pPr>
            <a:r>
              <a:rPr lang="zh-CN" altLang="en-US" sz="2000" dirty="0"/>
              <a:t> </a:t>
            </a:r>
            <a:endParaRPr lang="en-GB" altLang="zh-CN" sz="2000" dirty="0"/>
          </a:p>
        </p:txBody>
      </p:sp>
      <p:pic>
        <p:nvPicPr>
          <p:cNvPr id="5" name="图形 4" descr="教师">
            <a:extLst>
              <a:ext uri="{FF2B5EF4-FFF2-40B4-BE49-F238E27FC236}">
                <a16:creationId xmlns:a16="http://schemas.microsoft.com/office/drawing/2014/main" id="{01C5A731-C7DB-4B9B-A4E3-BF8A16E94D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68021" y="465847"/>
            <a:ext cx="914400" cy="914400"/>
          </a:xfrm>
          <a:prstGeom prst="rect">
            <a:avLst/>
          </a:prstGeom>
        </p:spPr>
      </p:pic>
      <p:sp>
        <p:nvSpPr>
          <p:cNvPr id="7" name="文本框 6">
            <a:extLst>
              <a:ext uri="{FF2B5EF4-FFF2-40B4-BE49-F238E27FC236}">
                <a16:creationId xmlns:a16="http://schemas.microsoft.com/office/drawing/2014/main" id="{48071AFE-A279-468B-88C3-68BD33C5E5CC}"/>
              </a:ext>
            </a:extLst>
          </p:cNvPr>
          <p:cNvSpPr txBox="1"/>
          <p:nvPr/>
        </p:nvSpPr>
        <p:spPr>
          <a:xfrm>
            <a:off x="1476375" y="2136339"/>
            <a:ext cx="10001249" cy="2808589"/>
          </a:xfrm>
          <a:prstGeom prst="rect">
            <a:avLst/>
          </a:prstGeom>
          <a:noFill/>
        </p:spPr>
        <p:txBody>
          <a:bodyPr wrap="square">
            <a:spAutoFit/>
          </a:bodyPr>
          <a:lstStyle/>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老太太是一个地地道道的中国人，深谙中国办事的规则。在中国，人情世故，礼尚往来是我们每个人从小就懂得的道理，别人对你提供了帮助，对别人送点礼物聊表心意是再平常不过的一件事情了。毕竟古人就曾经说过，滴水之恩当涌泉相报。</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当身在异国他乡的老太太遇到热心的小伙子，心中的喜悦激动自然不必言说。她不知道美国人不喜欢第一次见面接受别人的贵重礼物，不知道他们的推脱是真的不愿意接受，不知道中美文化差异，更不知道自己的善意之举竟被视为贿赂而被判刑。</a:t>
            </a:r>
          </a:p>
        </p:txBody>
      </p:sp>
    </p:spTree>
    <p:extLst>
      <p:ext uri="{BB962C8B-B14F-4D97-AF65-F5344CB8AC3E}">
        <p14:creationId xmlns:p14="http://schemas.microsoft.com/office/powerpoint/2010/main" val="12669684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26.4.</a:t>
            </a:r>
            <a:r>
              <a:rPr lang="zh-CN" altLang="en-US" dirty="0"/>
              <a:t>文化误判后有哪些解决策略？</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normAutofit/>
          </a:bodyPr>
          <a:lstStyle/>
          <a:p>
            <a:pPr marL="45720" indent="457200" algn="just">
              <a:lnSpc>
                <a:spcPct val="200000"/>
              </a:lnSpc>
              <a:buNone/>
            </a:pPr>
            <a:r>
              <a:rPr lang="zh-CN" altLang="en-US" sz="2000" dirty="0"/>
              <a:t> </a:t>
            </a:r>
            <a:endParaRPr lang="en-GB" altLang="zh-CN" sz="2000" dirty="0"/>
          </a:p>
        </p:txBody>
      </p:sp>
      <p:pic>
        <p:nvPicPr>
          <p:cNvPr id="5" name="图形 4" descr="教师">
            <a:extLst>
              <a:ext uri="{FF2B5EF4-FFF2-40B4-BE49-F238E27FC236}">
                <a16:creationId xmlns:a16="http://schemas.microsoft.com/office/drawing/2014/main" id="{01C5A731-C7DB-4B9B-A4E3-BF8A16E94D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68021" y="465847"/>
            <a:ext cx="914400" cy="914400"/>
          </a:xfrm>
          <a:prstGeom prst="rect">
            <a:avLst/>
          </a:prstGeom>
        </p:spPr>
      </p:pic>
      <p:sp>
        <p:nvSpPr>
          <p:cNvPr id="7" name="文本框 6">
            <a:extLst>
              <a:ext uri="{FF2B5EF4-FFF2-40B4-BE49-F238E27FC236}">
                <a16:creationId xmlns:a16="http://schemas.microsoft.com/office/drawing/2014/main" id="{48071AFE-A279-468B-88C3-68BD33C5E5CC}"/>
              </a:ext>
            </a:extLst>
          </p:cNvPr>
          <p:cNvSpPr txBox="1"/>
          <p:nvPr/>
        </p:nvSpPr>
        <p:spPr>
          <a:xfrm>
            <a:off x="1476375" y="2136339"/>
            <a:ext cx="10001249" cy="2808589"/>
          </a:xfrm>
          <a:prstGeom prst="rect">
            <a:avLst/>
          </a:prstGeom>
          <a:noFill/>
        </p:spPr>
        <p:txBody>
          <a:bodyPr wrap="square">
            <a:spAutoFit/>
          </a:bodyPr>
          <a:lstStyle/>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 </a:t>
            </a:r>
            <a:r>
              <a:rPr lang="zh-CN" altLang="zh-CN" sz="2000" dirty="0">
                <a:solidFill>
                  <a:schemeClr val="accent1"/>
                </a:solidFill>
                <a:latin typeface="Microsoft YaHei UI" panose="020B0503020204020204" pitchFamily="34" charset="-122"/>
                <a:ea typeface="Microsoft YaHei UI" panose="020B0503020204020204" pitchFamily="34" charset="-122"/>
              </a:rPr>
              <a:t>要承认不同文化之间、不同个体之间存在的许多差异。认识到这种差异存在及其特性，才能为发展共感找到切入点。</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zh-CN" sz="2000" dirty="0">
                <a:solidFill>
                  <a:schemeClr val="accent1"/>
                </a:solidFill>
                <a:latin typeface="Microsoft YaHei UI" panose="020B0503020204020204" pitchFamily="34" charset="-122"/>
                <a:ea typeface="Microsoft YaHei UI" panose="020B0503020204020204" pitchFamily="34" charset="-122"/>
              </a:rPr>
              <a:t>要正确认识自己，消除优越感和民族中心主义的偏见，消除自我和环境相分离的状态。</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sym typeface="Wingdings 2" panose="05020102010507070707" pitchFamily="18" charset="2"/>
              </a:rPr>
              <a:t></a:t>
            </a:r>
            <a:r>
              <a:rPr lang="zh-CN" altLang="zh-CN" sz="2000" dirty="0">
                <a:solidFill>
                  <a:schemeClr val="accent1"/>
                </a:solidFill>
                <a:latin typeface="Microsoft YaHei UI" panose="020B0503020204020204" pitchFamily="34" charset="-122"/>
                <a:ea typeface="Microsoft YaHei UI" panose="020B0503020204020204" pitchFamily="34" charset="-122"/>
              </a:rPr>
              <a:t>要站在他人文化立场上看问题，从他人的思维方式、风俗习惯等角度设想和处理问题。</a:t>
            </a:r>
            <a:endParaRPr lang="zh-CN" altLang="en-US" sz="2000" dirty="0">
              <a:solidFill>
                <a:schemeClr val="accent1"/>
              </a:solidFill>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619808312"/>
      </p:ext>
    </p:extLst>
  </p:cSld>
  <p:clrMapOvr>
    <a:masterClrMapping/>
  </p:clrMapOvr>
</p:sld>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Office_30450635_TF55885775" id="{6B08EFA3-A778-4242-9E11-C9CB3BFDF5DB}" vid="{354D5E5C-5D89-4BD4-835F-86B3F4DA7A5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621</TotalTime>
  <Words>2203</Words>
  <Application>Microsoft Office PowerPoint</Application>
  <PresentationFormat>宽屏</PresentationFormat>
  <Paragraphs>101</Paragraphs>
  <Slides>16</Slides>
  <Notes>16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16</vt:i4>
      </vt:variant>
    </vt:vector>
  </HeadingPairs>
  <TitlesOfParts>
    <vt:vector size="23" baseType="lpstr">
      <vt:lpstr>Microsoft YaHei UI</vt:lpstr>
      <vt:lpstr>楷体</vt:lpstr>
      <vt:lpstr>Arial</vt:lpstr>
      <vt:lpstr>Corbel</vt:lpstr>
      <vt:lpstr>Times New Roman</vt:lpstr>
      <vt:lpstr>Wingdings</vt:lpstr>
      <vt:lpstr>基础</vt:lpstr>
      <vt:lpstr>26.礼多人不怪</vt:lpstr>
      <vt:lpstr>目录</vt:lpstr>
      <vt:lpstr>26.1.故事缘起</vt:lpstr>
      <vt:lpstr>26.1.故事缘起</vt:lpstr>
      <vt:lpstr>26.2.故事引发的思考</vt:lpstr>
      <vt:lpstr>26.3. 文化误读究竟是怎样产生的？</vt:lpstr>
      <vt:lpstr>26.3. 文化误读究竟是怎样产生的？</vt:lpstr>
      <vt:lpstr>26.3. 文化误读究竟是怎样产生的？</vt:lpstr>
      <vt:lpstr>26.4.文化误判后有哪些解决策略？</vt:lpstr>
      <vt:lpstr>26.5.跨文化交际中如何避免文化误判的出现？</vt:lpstr>
      <vt:lpstr>26.5.跨文化交际中如何避免文化误判的出现？</vt:lpstr>
      <vt:lpstr>26.5.跨文化交际中如何避免文化误判的出现？</vt:lpstr>
      <vt:lpstr>26.5.跨文化交际中如何避免文化误判的出现？</vt:lpstr>
      <vt:lpstr>26.5.跨文化交际中如何避免文化误判的出现？</vt:lpstr>
      <vt:lpstr>26.6.结语</vt:lpstr>
      <vt:lpstr>感谢观看！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银鹫 张</cp:lastModifiedBy>
  <cp:revision>18</cp:revision>
  <dcterms:created xsi:type="dcterms:W3CDTF">2021-12-20T02:23:42Z</dcterms:created>
  <dcterms:modified xsi:type="dcterms:W3CDTF">2021-12-25T08:46:56Z</dcterms:modified>
</cp:coreProperties>
</file>